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8" r:id="rId5"/>
    <p:sldId id="269" r:id="rId6"/>
    <p:sldId id="270" r:id="rId7"/>
    <p:sldId id="271" r:id="rId8"/>
    <p:sldId id="263" r:id="rId9"/>
    <p:sldId id="260" r:id="rId10"/>
    <p:sldId id="262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8" autoAdjust="0"/>
  </p:normalViewPr>
  <p:slideViewPr>
    <p:cSldViewPr snapToGrid="0" snapToObjects="1">
      <p:cViewPr varScale="1">
        <p:scale>
          <a:sx n="97" d="100"/>
          <a:sy n="97" d="100"/>
        </p:scale>
        <p:origin x="-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48693-FF74-4843-9F12-B5EDF3AC53B9}" type="datetimeFigureOut">
              <a:rPr lang="fr-FR" smtClean="0"/>
              <a:t>2015-10-21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BDFFC-D527-114D-8AC2-A73DDA1302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65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JM</a:t>
            </a:r>
          </a:p>
          <a:p>
            <a:r>
              <a:rPr lang="fr-FR" dirty="0" smtClean="0"/>
              <a:t>Pour de plus amples informations voir http://</a:t>
            </a:r>
            <a:r>
              <a:rPr lang="fr-FR" dirty="0" err="1" smtClean="0"/>
              <a:t>classiques.uqac.ca</a:t>
            </a:r>
            <a:r>
              <a:rPr lang="fr-FR" dirty="0" smtClean="0"/>
              <a:t>/inter/a-</a:t>
            </a:r>
            <a:r>
              <a:rPr lang="fr-FR" dirty="0" err="1" smtClean="0"/>
              <a:t>propos.php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927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JM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13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58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57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ED52-4769-0147-8A11-E28642C871E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21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D033-9BD5-694B-9431-09A6D77C2677}" type="datetimeFigureOut">
              <a:rPr lang="fr-FR" smtClean="0"/>
              <a:t>2015-10-21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7CB-376E-784A-9E91-7237C05E1C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19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D033-9BD5-694B-9431-09A6D77C2677}" type="datetimeFigureOut">
              <a:rPr lang="fr-FR" smtClean="0"/>
              <a:t>2015-10-21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7CB-376E-784A-9E91-7237C05E1C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61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D033-9BD5-694B-9431-09A6D77C2677}" type="datetimeFigureOut">
              <a:rPr lang="fr-FR" smtClean="0"/>
              <a:t>2015-10-21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7CB-376E-784A-9E91-7237C05E1C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07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D033-9BD5-694B-9431-09A6D77C2677}" type="datetimeFigureOut">
              <a:rPr lang="fr-FR" smtClean="0"/>
              <a:t>2015-10-21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7CB-376E-784A-9E91-7237C05E1C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31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D033-9BD5-694B-9431-09A6D77C2677}" type="datetimeFigureOut">
              <a:rPr lang="fr-FR" smtClean="0"/>
              <a:t>2015-10-21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7CB-376E-784A-9E91-7237C05E1C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2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D033-9BD5-694B-9431-09A6D77C2677}" type="datetimeFigureOut">
              <a:rPr lang="fr-FR" smtClean="0"/>
              <a:t>2015-10-21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7CB-376E-784A-9E91-7237C05E1C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40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D033-9BD5-694B-9431-09A6D77C2677}" type="datetimeFigureOut">
              <a:rPr lang="fr-FR" smtClean="0"/>
              <a:t>2015-10-21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7CB-376E-784A-9E91-7237C05E1C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17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D033-9BD5-694B-9431-09A6D77C2677}" type="datetimeFigureOut">
              <a:rPr lang="fr-FR" smtClean="0"/>
              <a:t>2015-10-21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7CB-376E-784A-9E91-7237C05E1C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13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D033-9BD5-694B-9431-09A6D77C2677}" type="datetimeFigureOut">
              <a:rPr lang="fr-FR" smtClean="0"/>
              <a:t>2015-10-21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7CB-376E-784A-9E91-7237C05E1C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08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D033-9BD5-694B-9431-09A6D77C2677}" type="datetimeFigureOut">
              <a:rPr lang="fr-FR" smtClean="0"/>
              <a:t>2015-10-21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7CB-376E-784A-9E91-7237C05E1C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27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D033-9BD5-694B-9431-09A6D77C2677}" type="datetimeFigureOut">
              <a:rPr lang="fr-FR" smtClean="0"/>
              <a:t>2015-10-21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7CB-376E-784A-9E91-7237C05E1C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37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0D033-9BD5-694B-9431-09A6D77C2677}" type="datetimeFigureOut">
              <a:rPr lang="fr-FR" smtClean="0"/>
              <a:t>2015-10-21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07CB-376E-784A-9E91-7237C05E1C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9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000" dirty="0" smtClean="0">
                <a:solidFill>
                  <a:srgbClr val="1F4E84"/>
                </a:solidFill>
                <a:latin typeface="Chalkboard"/>
                <a:cs typeface="Chalkboard"/>
              </a:rPr>
              <a:t>Les Classiques des sciences sociales </a:t>
            </a:r>
            <a:r>
              <a:rPr lang="fr-FR" sz="5000" dirty="0" smtClean="0">
                <a:latin typeface="Chalkboard"/>
                <a:cs typeface="Chalkboard"/>
              </a:rPr>
              <a:t/>
            </a:r>
            <a:br>
              <a:rPr lang="fr-FR" sz="5000" dirty="0" smtClean="0">
                <a:latin typeface="Chalkboard"/>
                <a:cs typeface="Chalkboard"/>
              </a:rPr>
            </a:br>
            <a:r>
              <a:rPr lang="fr-FR" sz="4000" dirty="0" smtClean="0">
                <a:latin typeface="Chalkboard"/>
                <a:cs typeface="Chalkboard"/>
              </a:rPr>
              <a:t>f</a:t>
            </a:r>
            <a:r>
              <a:rPr lang="fr-FR" sz="4000" dirty="0" smtClean="0">
                <a:latin typeface="Chalkboard"/>
                <a:cs typeface="Chalkboard"/>
              </a:rPr>
              <a:t>êtent leur 6000</a:t>
            </a:r>
            <a:r>
              <a:rPr lang="fr-FR" sz="4000" baseline="30000" dirty="0" smtClean="0">
                <a:latin typeface="Chalkboard"/>
                <a:cs typeface="Chalkboard"/>
              </a:rPr>
              <a:t>e</a:t>
            </a:r>
            <a:r>
              <a:rPr lang="fr-FR" sz="4000" dirty="0" smtClean="0">
                <a:latin typeface="Chalkboard"/>
                <a:cs typeface="Chalkboard"/>
              </a:rPr>
              <a:t> texte en ligne</a:t>
            </a:r>
            <a:endParaRPr lang="fr-FR" sz="4000" dirty="0"/>
          </a:p>
        </p:txBody>
      </p:sp>
      <p:pic>
        <p:nvPicPr>
          <p:cNvPr id="6" name="Image 5" descr="LogoClassicScSoc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52" y="4781176"/>
            <a:ext cx="3585633" cy="15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2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5-10-21 à 22.52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47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lassiques_cart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177"/>
            <a:ext cx="9143999" cy="40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0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Classiques des sciences sociales : existence et statut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505" y="1600200"/>
            <a:ext cx="8652087" cy="4525963"/>
          </a:xfrm>
        </p:spPr>
        <p:txBody>
          <a:bodyPr>
            <a:normAutofit/>
          </a:bodyPr>
          <a:lstStyle/>
          <a:p>
            <a:pPr marL="446087" lvl="1" indent="-171450">
              <a:spcBef>
                <a:spcPts val="1800"/>
              </a:spcBef>
              <a:buFont typeface="Wingdings" charset="2"/>
              <a:buChar char="Ø"/>
              <a:defRPr/>
            </a:pPr>
            <a:endParaRPr lang="fr-CA" sz="100" dirty="0">
              <a:latin typeface="Calibri" charset="0"/>
              <a:cs typeface="ＭＳ Ｐゴシック" charset="0"/>
            </a:endParaRPr>
          </a:p>
          <a:p>
            <a:pPr lvl="1">
              <a:spcBef>
                <a:spcPts val="1800"/>
              </a:spcBef>
              <a:buFont typeface="Wingdings" charset="2"/>
              <a:buChar char="Ø"/>
              <a:defRPr/>
            </a:pPr>
            <a:r>
              <a:rPr lang="fr-CA" b="1" dirty="0" smtClean="0">
                <a:latin typeface="Calibri" charset="0"/>
                <a:cs typeface="ＭＳ Ｐゴシック" charset="0"/>
              </a:rPr>
              <a:t>1993</a:t>
            </a:r>
            <a:r>
              <a:rPr lang="fr-CA" dirty="0" smtClean="0">
                <a:latin typeface="Calibri" charset="0"/>
                <a:cs typeface="ＭＳ Ｐゴシック" charset="0"/>
              </a:rPr>
              <a:t> : projet </a:t>
            </a:r>
            <a:r>
              <a:rPr lang="fr-CA" dirty="0">
                <a:latin typeface="Calibri" charset="0"/>
                <a:cs typeface="ＭＳ Ｐゴシック" charset="0"/>
              </a:rPr>
              <a:t>pionnier dans la francophonie </a:t>
            </a:r>
            <a:r>
              <a:rPr lang="fr-CA" dirty="0" smtClean="0">
                <a:latin typeface="Calibri" charset="0"/>
                <a:cs typeface="ＭＳ Ｐゴシック" charset="0"/>
              </a:rPr>
              <a:t>débuté en </a:t>
            </a:r>
            <a:r>
              <a:rPr lang="fr-CA" dirty="0">
                <a:latin typeface="Calibri" charset="0"/>
                <a:cs typeface="ＭＳ Ｐゴシック" charset="0"/>
              </a:rPr>
              <a:t>Intranet au Cégep de Chicoutimi. </a:t>
            </a:r>
          </a:p>
          <a:p>
            <a:pPr lvl="1">
              <a:buFont typeface="Wingdings" charset="2"/>
              <a:buChar char="Ø"/>
              <a:defRPr/>
            </a:pPr>
            <a:r>
              <a:rPr lang="fr-CA" b="1" dirty="0" smtClean="0">
                <a:latin typeface="Calibri" charset="0"/>
                <a:cs typeface="ＭＳ Ｐゴシック" charset="0"/>
              </a:rPr>
              <a:t>2000</a:t>
            </a:r>
            <a:r>
              <a:rPr lang="fr-CA" dirty="0" smtClean="0">
                <a:latin typeface="Calibri" charset="0"/>
                <a:cs typeface="ＭＳ Ｐゴシック" charset="0"/>
              </a:rPr>
              <a:t> : accessible </a:t>
            </a:r>
            <a:r>
              <a:rPr lang="fr-CA" dirty="0">
                <a:latin typeface="Calibri" charset="0"/>
                <a:cs typeface="ＭＳ Ｐゴシック" charset="0"/>
              </a:rPr>
              <a:t>sur internet grâce à la coopération avec </a:t>
            </a:r>
            <a:r>
              <a:rPr lang="fr-CA" dirty="0" smtClean="0">
                <a:latin typeface="Calibri" charset="0"/>
                <a:cs typeface="ＭＳ Ｐゴシック" charset="0"/>
              </a:rPr>
              <a:t>l’Université du Québec à Chicoutimi (UQAC).</a:t>
            </a:r>
            <a:endParaRPr lang="fr-CA" dirty="0">
              <a:latin typeface="Calibri" charset="0"/>
              <a:cs typeface="ＭＳ Ｐゴシック" charset="0"/>
            </a:endParaRPr>
          </a:p>
          <a:p>
            <a:pPr lvl="1">
              <a:buFont typeface="Wingdings" charset="2"/>
              <a:buChar char="Ø"/>
              <a:defRPr/>
            </a:pPr>
            <a:r>
              <a:rPr lang="fr-CA" b="1" dirty="0" smtClean="0">
                <a:latin typeface="Calibri" charset="0"/>
                <a:cs typeface="ＭＳ Ｐゴシック" charset="0"/>
              </a:rPr>
              <a:t>2006</a:t>
            </a:r>
            <a:r>
              <a:rPr lang="fr-CA" dirty="0" smtClean="0">
                <a:latin typeface="Calibri" charset="0"/>
                <a:cs typeface="ＭＳ Ｐゴシック" charset="0"/>
              </a:rPr>
              <a:t> : </a:t>
            </a:r>
            <a:r>
              <a:rPr lang="fr-CA" dirty="0">
                <a:latin typeface="Calibri" charset="0"/>
                <a:cs typeface="ＭＳ Ｐゴシック" charset="0"/>
              </a:rPr>
              <a:t>i</a:t>
            </a:r>
            <a:r>
              <a:rPr lang="fr-CA" dirty="0" smtClean="0">
                <a:latin typeface="Calibri" charset="0"/>
                <a:cs typeface="ＭＳ Ｐゴシック" charset="0"/>
              </a:rPr>
              <a:t>ncorporation en </a:t>
            </a:r>
            <a:r>
              <a:rPr lang="fr-CA" dirty="0">
                <a:latin typeface="Calibri" charset="0"/>
                <a:cs typeface="ＭＳ Ｐゴシック" charset="0"/>
              </a:rPr>
              <a:t>organisme à but non lucratif dont la mission est </a:t>
            </a:r>
            <a:r>
              <a:rPr lang="fr-CA" dirty="0" smtClean="0">
                <a:latin typeface="Calibri" charset="0"/>
                <a:cs typeface="ＭＳ Ｐゴシック" charset="0"/>
              </a:rPr>
              <a:t>de</a:t>
            </a:r>
            <a:r>
              <a:rPr lang="fr-CA" dirty="0">
                <a:latin typeface="Calibri" charset="0"/>
                <a:cs typeface="ＭＳ Ｐゴシック" charset="0"/>
              </a:rPr>
              <a:t> donner accès </a:t>
            </a:r>
            <a:r>
              <a:rPr lang="fr-CA" dirty="0" smtClean="0">
                <a:latin typeface="Calibri" charset="0"/>
                <a:cs typeface="ＭＳ Ｐゴシック" charset="0"/>
              </a:rPr>
              <a:t>gratuitement </a:t>
            </a:r>
            <a:r>
              <a:rPr lang="fr-CA" dirty="0">
                <a:latin typeface="Calibri" charset="0"/>
                <a:cs typeface="ＭＳ Ｐゴシック" charset="0"/>
              </a:rPr>
              <a:t>aux œuvres en sciences </a:t>
            </a:r>
            <a:r>
              <a:rPr lang="fr-CA" dirty="0" smtClean="0">
                <a:latin typeface="Calibri" charset="0"/>
                <a:cs typeface="ＭＳ Ｐゴシック" charset="0"/>
              </a:rPr>
              <a:t>humaines et sociales de </a:t>
            </a:r>
            <a:r>
              <a:rPr lang="fr-CA" dirty="0">
                <a:latin typeface="Calibri" charset="0"/>
                <a:cs typeface="ＭＳ Ｐゴシック" charset="0"/>
              </a:rPr>
              <a:t>langue française</a:t>
            </a:r>
            <a:r>
              <a:rPr lang="fr-CA" dirty="0" smtClean="0">
                <a:latin typeface="Calibri" charset="0"/>
                <a:cs typeface="ＭＳ Ｐゴシック" charset="0"/>
              </a:rPr>
              <a:t>.</a:t>
            </a:r>
          </a:p>
          <a:p>
            <a:pPr lvl="1">
              <a:buFont typeface="Wingdings" charset="2"/>
              <a:buChar char="Ø"/>
              <a:defRPr/>
            </a:pPr>
            <a:r>
              <a:rPr lang="fr-CA" b="1" dirty="0" smtClean="0">
                <a:latin typeface="Calibri" charset="0"/>
                <a:cs typeface="ＭＳ Ｐゴシック" charset="0"/>
              </a:rPr>
              <a:t>2014</a:t>
            </a:r>
            <a:r>
              <a:rPr lang="fr-CA" dirty="0" smtClean="0">
                <a:latin typeface="Calibri" charset="0"/>
                <a:cs typeface="ＭＳ Ｐゴシック" charset="0"/>
              </a:rPr>
              <a:t> : organisme de charité</a:t>
            </a:r>
            <a:r>
              <a:rPr lang="fr-CA" dirty="0">
                <a:latin typeface="Calibri" charset="0"/>
                <a:cs typeface="ＭＳ Ｐゴシック" charset="0"/>
              </a:rPr>
              <a:t>.</a:t>
            </a:r>
          </a:p>
          <a:p>
            <a:pPr>
              <a:buFont typeface="Wingdings" charset="2"/>
              <a:buChar char="Ø"/>
              <a:defRPr/>
            </a:pPr>
            <a:endParaRPr lang="fr-CA" dirty="0"/>
          </a:p>
          <a:p>
            <a:pPr>
              <a:buFont typeface="Wingdings" charset="2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031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latin typeface="Calibri" charset="0"/>
              </a:rPr>
              <a:t>Aujourd’hui, nous avons 8 collections</a:t>
            </a:r>
            <a:endParaRPr lang="fr-FR" dirty="0"/>
          </a:p>
        </p:txBody>
      </p:sp>
      <p:sp>
        <p:nvSpPr>
          <p:cNvPr id="4" name="Content Placeholder 21"/>
          <p:cNvSpPr>
            <a:spLocks noGrp="1"/>
          </p:cNvSpPr>
          <p:nvPr>
            <p:ph idx="1"/>
          </p:nvPr>
        </p:nvSpPr>
        <p:spPr>
          <a:xfrm>
            <a:off x="348874" y="1277938"/>
            <a:ext cx="8456718" cy="47085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fr-CA" dirty="0" smtClean="0">
                <a:latin typeface="Calibri" charset="0"/>
              </a:rPr>
              <a:t>Elles regroupent plus de </a:t>
            </a:r>
            <a:r>
              <a:rPr lang="fr-CA" b="1" dirty="0" smtClean="0">
                <a:solidFill>
                  <a:srgbClr val="FF0000"/>
                </a:solidFill>
                <a:latin typeface="Calibri" charset="0"/>
              </a:rPr>
              <a:t>6100</a:t>
            </a:r>
            <a:r>
              <a:rPr lang="fr-CA" dirty="0" smtClean="0">
                <a:latin typeface="Calibri" charset="0"/>
              </a:rPr>
              <a:t> titres.</a:t>
            </a:r>
            <a:endParaRPr lang="fr-CA" dirty="0">
              <a:latin typeface="Calibri" charset="0"/>
            </a:endParaRPr>
          </a:p>
        </p:txBody>
      </p:sp>
      <p:pic>
        <p:nvPicPr>
          <p:cNvPr id="6" name="Image 5" descr="Capture d’écran 2015-08-17 à 01.08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74" y="2044586"/>
            <a:ext cx="6433226" cy="235092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48839"/>
              </p:ext>
            </p:extLst>
          </p:nvPr>
        </p:nvGraphicFramePr>
        <p:xfrm>
          <a:off x="893118" y="4655435"/>
          <a:ext cx="7228680" cy="14707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14340"/>
                <a:gridCol w="3614340"/>
              </a:tblGrid>
              <a:tr h="358208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/>
                        <a:t>1. </a:t>
                      </a:r>
                      <a:r>
                        <a:rPr lang="fr-CA" sz="1600" b="1" dirty="0" smtClean="0"/>
                        <a:t>Les auteurs classiques 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2. </a:t>
                      </a:r>
                      <a:r>
                        <a:rPr lang="fr-CA" sz="1600" b="1" dirty="0" smtClean="0"/>
                        <a:t>Les auteurs contemporains </a:t>
                      </a:r>
                      <a:endParaRPr lang="fr-CA" sz="1600" b="1" dirty="0" smtClean="0">
                        <a:latin typeface="Calibri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3. </a:t>
                      </a:r>
                      <a:r>
                        <a:rPr lang="fr-CA" sz="1600" dirty="0" smtClean="0"/>
                        <a:t>Méthodologie en sciences sociales 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4. </a:t>
                      </a:r>
                      <a:r>
                        <a:rPr lang="fr-CA" sz="1600" dirty="0" smtClean="0"/>
                        <a:t>Désintégration des régions du Québec</a:t>
                      </a:r>
                      <a:endParaRPr lang="fr-FR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dirty="0" smtClean="0"/>
                        <a:t>5. Les sciences du développement </a:t>
                      </a:r>
                      <a:endParaRPr lang="fr-CA" sz="1600" b="0" dirty="0" smtClean="0">
                        <a:latin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6. </a:t>
                      </a:r>
                      <a:r>
                        <a:rPr lang="fr-CA" sz="1600" dirty="0" smtClean="0"/>
                        <a:t>Documents</a:t>
                      </a:r>
                      <a:endParaRPr lang="fr-CA" sz="1600" dirty="0" smtClean="0">
                        <a:latin typeface="Calibri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7. </a:t>
                      </a:r>
                      <a:r>
                        <a:rPr lang="fr-CA" sz="1600" dirty="0" smtClean="0"/>
                        <a:t>Histoire du Saguenay—Lac St-Jean 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8. </a:t>
                      </a:r>
                      <a:r>
                        <a:rPr lang="fr-CA" sz="1600" dirty="0" smtClean="0"/>
                        <a:t>Les sciences de la nature</a:t>
                      </a:r>
                      <a:endParaRPr lang="fr-CA" sz="1600" dirty="0" smtClean="0">
                        <a:latin typeface="Calibri" charset="0"/>
                        <a:cs typeface="ＭＳ Ｐゴシック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52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679" y="1547824"/>
            <a:ext cx="8746292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fr-CA" sz="3400" b="1" dirty="0" smtClean="0">
                <a:solidFill>
                  <a:srgbClr val="215968"/>
                </a:solidFill>
              </a:rPr>
              <a:t>Visiteurs </a:t>
            </a:r>
            <a:r>
              <a:rPr lang="fr-CA" sz="3400" b="1" dirty="0" smtClean="0">
                <a:solidFill>
                  <a:srgbClr val="215968"/>
                </a:solidFill>
              </a:rPr>
              <a:t>uniques</a:t>
            </a:r>
          </a:p>
          <a:p>
            <a:pPr marL="57150" indent="0">
              <a:buNone/>
            </a:pPr>
            <a:endParaRPr lang="fr-CA" sz="1500" dirty="0" smtClean="0"/>
          </a:p>
          <a:p>
            <a:pPr marL="514350" indent="-457200">
              <a:buFont typeface="Wingdings" charset="2"/>
              <a:buChar char="Ø"/>
            </a:pPr>
            <a:r>
              <a:rPr lang="fr-CA" dirty="0" smtClean="0"/>
              <a:t>2014</a:t>
            </a:r>
          </a:p>
          <a:p>
            <a:pPr marL="914400" lvl="1" indent="-457200">
              <a:buFont typeface="Wingdings" charset="2"/>
              <a:buChar char="Ø"/>
            </a:pPr>
            <a:r>
              <a:rPr lang="fr-CA" sz="3200" dirty="0"/>
              <a:t>V</a:t>
            </a:r>
            <a:r>
              <a:rPr lang="fr-CA" sz="3200" dirty="0" smtClean="0"/>
              <a:t>isiteurs unique : </a:t>
            </a:r>
            <a:r>
              <a:rPr lang="fr-CA" sz="3200" b="1" dirty="0" smtClean="0">
                <a:solidFill>
                  <a:srgbClr val="FF0000"/>
                </a:solidFill>
              </a:rPr>
              <a:t>1 515 288</a:t>
            </a:r>
          </a:p>
          <a:p>
            <a:pPr marL="514350" indent="-457200">
              <a:buFont typeface="Wingdings" charset="2"/>
              <a:buChar char="Ø"/>
            </a:pPr>
            <a:r>
              <a:rPr lang="fr-CA" dirty="0" smtClean="0"/>
              <a:t>2006-2014</a:t>
            </a:r>
          </a:p>
          <a:p>
            <a:pPr marL="914400" lvl="1" indent="-457200">
              <a:buFont typeface="Wingdings" charset="2"/>
              <a:buChar char="Ø"/>
            </a:pPr>
            <a:r>
              <a:rPr lang="fr-CA" sz="3200" dirty="0" smtClean="0"/>
              <a:t>Moyenne </a:t>
            </a:r>
            <a:r>
              <a:rPr lang="fr-CA" sz="3200" dirty="0" smtClean="0"/>
              <a:t>de visiteurs par </a:t>
            </a:r>
            <a:r>
              <a:rPr lang="fr-CA" sz="3200" dirty="0" smtClean="0"/>
              <a:t>mois : </a:t>
            </a:r>
            <a:r>
              <a:rPr lang="fr-CA" sz="3200" b="1" dirty="0" smtClean="0">
                <a:solidFill>
                  <a:srgbClr val="FF0000"/>
                </a:solidFill>
              </a:rPr>
              <a:t>139 570</a:t>
            </a:r>
            <a:endParaRPr lang="fr-CA" sz="32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fr-CA" sz="3200" dirty="0" smtClean="0"/>
              <a:t>Nombre total de visiteurs : </a:t>
            </a:r>
            <a:r>
              <a:rPr lang="fr-CA" sz="3200" b="1" dirty="0" smtClean="0">
                <a:solidFill>
                  <a:srgbClr val="FF0000"/>
                </a:solidFill>
              </a:rPr>
              <a:t>15 073 271</a:t>
            </a:r>
            <a:endParaRPr lang="fr-CA" sz="3200" dirty="0" smtClean="0">
              <a:solidFill>
                <a:srgbClr val="FF0000"/>
              </a:solidFill>
            </a:endParaRPr>
          </a:p>
          <a:p>
            <a:pPr marL="57150" indent="0">
              <a:buNone/>
            </a:pPr>
            <a:endParaRPr lang="fr-CA" sz="2000" dirty="0"/>
          </a:p>
          <a:p>
            <a:pPr marL="0" indent="0">
              <a:buNone/>
            </a:pPr>
            <a:endParaRPr lang="fr-CA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03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492" y="1600200"/>
            <a:ext cx="8746291" cy="4881347"/>
          </a:xfrm>
        </p:spPr>
        <p:txBody>
          <a:bodyPr>
            <a:normAutofit fontScale="92500"/>
          </a:bodyPr>
          <a:lstStyle/>
          <a:p>
            <a:pPr marL="57150" indent="0">
              <a:buNone/>
            </a:pPr>
            <a:r>
              <a:rPr lang="fr-CA" sz="3700" b="1" dirty="0">
                <a:solidFill>
                  <a:srgbClr val="215968"/>
                </a:solidFill>
              </a:rPr>
              <a:t>Pages </a:t>
            </a:r>
            <a:r>
              <a:rPr lang="fr-CA" sz="3700" b="1" dirty="0" smtClean="0">
                <a:solidFill>
                  <a:srgbClr val="215968"/>
                </a:solidFill>
              </a:rPr>
              <a:t>consultées</a:t>
            </a:r>
            <a:endParaRPr lang="fr-CA" sz="3700" dirty="0" smtClean="0"/>
          </a:p>
          <a:p>
            <a:pPr marL="57150" indent="0">
              <a:buNone/>
            </a:pPr>
            <a:endParaRPr lang="fr-CA" sz="1500" dirty="0"/>
          </a:p>
          <a:p>
            <a:pPr>
              <a:buFont typeface="Wingdings" charset="2"/>
              <a:buChar char="Ø"/>
            </a:pPr>
            <a:r>
              <a:rPr lang="fr-CA" dirty="0" smtClean="0"/>
              <a:t>2014</a:t>
            </a:r>
          </a:p>
          <a:p>
            <a:pPr lvl="1">
              <a:buFont typeface="Wingdings" charset="2"/>
              <a:buChar char="Ø"/>
            </a:pPr>
            <a:r>
              <a:rPr lang="fr-CA" sz="3200" dirty="0" smtClean="0"/>
              <a:t>Pages consultées : </a:t>
            </a:r>
            <a:r>
              <a:rPr lang="fr-CA" sz="3200" b="1" dirty="0" smtClean="0">
                <a:solidFill>
                  <a:srgbClr val="FF0000"/>
                </a:solidFill>
              </a:rPr>
              <a:t>18 099 571</a:t>
            </a:r>
            <a:endParaRPr lang="fr-CA" sz="3200" b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fr-CA" dirty="0" smtClean="0"/>
              <a:t>2006-2014</a:t>
            </a:r>
          </a:p>
          <a:p>
            <a:pPr lvl="1">
              <a:buFont typeface="Wingdings" charset="2"/>
              <a:buChar char="Ø"/>
            </a:pPr>
            <a:r>
              <a:rPr lang="fr-CA" sz="3200" dirty="0" smtClean="0"/>
              <a:t>Moyenne </a:t>
            </a:r>
            <a:r>
              <a:rPr lang="fr-CA" sz="3200" dirty="0"/>
              <a:t>de pages </a:t>
            </a:r>
            <a:r>
              <a:rPr lang="fr-CA" sz="3200" dirty="0" smtClean="0"/>
              <a:t>consultées/mois </a:t>
            </a:r>
            <a:r>
              <a:rPr lang="fr-CA" sz="3200" dirty="0"/>
              <a:t>: </a:t>
            </a:r>
            <a:r>
              <a:rPr lang="fr-CA" sz="3200" b="1" dirty="0" smtClean="0">
                <a:solidFill>
                  <a:srgbClr val="FF0000"/>
                </a:solidFill>
              </a:rPr>
              <a:t>1 </a:t>
            </a:r>
            <a:r>
              <a:rPr lang="fr-CA" sz="3200" b="1" dirty="0">
                <a:solidFill>
                  <a:srgbClr val="FF0000"/>
                </a:solidFill>
              </a:rPr>
              <a:t>048 </a:t>
            </a:r>
            <a:r>
              <a:rPr lang="fr-CA" sz="3200" b="1" dirty="0" smtClean="0">
                <a:solidFill>
                  <a:srgbClr val="FF0000"/>
                </a:solidFill>
              </a:rPr>
              <a:t>978</a:t>
            </a:r>
            <a:endParaRPr lang="fr-CA" sz="3200" dirty="0"/>
          </a:p>
          <a:p>
            <a:pPr lvl="1">
              <a:buFont typeface="Wingdings" charset="2"/>
              <a:buChar char="Ø"/>
            </a:pPr>
            <a:r>
              <a:rPr lang="fr-CA" sz="3200" dirty="0"/>
              <a:t>Moyenne de pages </a:t>
            </a:r>
            <a:r>
              <a:rPr lang="fr-CA" sz="3200" dirty="0" smtClean="0"/>
              <a:t>consultées/année </a:t>
            </a:r>
            <a:r>
              <a:rPr lang="fr-CA" sz="3200" dirty="0"/>
              <a:t>: </a:t>
            </a:r>
            <a:r>
              <a:rPr lang="fr-CA" sz="3200" b="1" dirty="0" smtClean="0">
                <a:solidFill>
                  <a:srgbClr val="FF0000"/>
                </a:solidFill>
              </a:rPr>
              <a:t>12 </a:t>
            </a:r>
            <a:r>
              <a:rPr lang="fr-CA" sz="3200" b="1" dirty="0">
                <a:solidFill>
                  <a:srgbClr val="FF0000"/>
                </a:solidFill>
              </a:rPr>
              <a:t>587 </a:t>
            </a:r>
            <a:r>
              <a:rPr lang="fr-CA" sz="3200" b="1" dirty="0" smtClean="0">
                <a:solidFill>
                  <a:srgbClr val="FF0000"/>
                </a:solidFill>
              </a:rPr>
              <a:t>737</a:t>
            </a:r>
            <a:endParaRPr lang="fr-CA" sz="3200" dirty="0"/>
          </a:p>
          <a:p>
            <a:pPr lvl="1">
              <a:buFont typeface="Wingdings" charset="2"/>
              <a:buChar char="Ø"/>
            </a:pPr>
            <a:r>
              <a:rPr lang="fr-CA" sz="3200" dirty="0"/>
              <a:t>Total </a:t>
            </a:r>
            <a:r>
              <a:rPr lang="fr-CA" sz="3200" dirty="0" smtClean="0"/>
              <a:t>des pages consultées </a:t>
            </a:r>
            <a:r>
              <a:rPr lang="fr-CA" sz="3200" dirty="0" smtClean="0"/>
              <a:t>: </a:t>
            </a:r>
            <a:r>
              <a:rPr lang="fr-CA" sz="3200" b="1" dirty="0">
                <a:solidFill>
                  <a:srgbClr val="FF0000"/>
                </a:solidFill>
              </a:rPr>
              <a:t>113 289 </a:t>
            </a:r>
            <a:r>
              <a:rPr lang="fr-CA" sz="3200" b="1" dirty="0" smtClean="0">
                <a:solidFill>
                  <a:srgbClr val="FF0000"/>
                </a:solidFill>
              </a:rPr>
              <a:t>631</a:t>
            </a:r>
            <a:endParaRPr lang="fr-CA" sz="32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46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Téléchargements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fr-FR" dirty="0" smtClean="0"/>
              <a:t>Téléchargements </a:t>
            </a:r>
            <a:r>
              <a:rPr lang="fr-FR" dirty="0" smtClean="0"/>
              <a:t>en 2014 : </a:t>
            </a:r>
            <a:r>
              <a:rPr lang="fr-FR" b="1" dirty="0" smtClean="0">
                <a:solidFill>
                  <a:srgbClr val="FF0000"/>
                </a:solidFill>
              </a:rPr>
              <a:t>plus de 7 millions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Total </a:t>
            </a:r>
            <a:r>
              <a:rPr lang="fr-FR" dirty="0" smtClean="0"/>
              <a:t>de 2006 à 2014 : </a:t>
            </a:r>
            <a:r>
              <a:rPr lang="fr-FR" b="1" dirty="0" smtClean="0">
                <a:solidFill>
                  <a:srgbClr val="FF0000"/>
                </a:solidFill>
              </a:rPr>
              <a:t>35 904 234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Les deux </a:t>
            </a:r>
            <a:r>
              <a:rPr lang="fr-FR" dirty="0"/>
              <a:t>c</a:t>
            </a:r>
            <a:r>
              <a:rPr lang="fr-FR" dirty="0" smtClean="0"/>
              <a:t>ollections les plus téléchargées :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Les Classiques 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   </a:t>
            </a:r>
            <a:r>
              <a:rPr lang="fr-FR" b="1" dirty="0" smtClean="0">
                <a:solidFill>
                  <a:srgbClr val="000000"/>
                </a:solidFill>
              </a:rPr>
              <a:t>23</a:t>
            </a:r>
            <a:r>
              <a:rPr lang="fr-FR" b="1" dirty="0">
                <a:solidFill>
                  <a:srgbClr val="000000"/>
                </a:solidFill>
              </a:rPr>
              <a:t> 894 271 </a:t>
            </a:r>
            <a:r>
              <a:rPr lang="fr-FR" dirty="0" smtClean="0">
                <a:solidFill>
                  <a:srgbClr val="000000"/>
                </a:solidFill>
              </a:rPr>
              <a:t>(2003-2014)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rgbClr val="215968"/>
                </a:solidFill>
              </a:rPr>
              <a:t>Les contemporains </a:t>
            </a:r>
            <a:r>
              <a:rPr lang="fr-FR" dirty="0" smtClean="0"/>
              <a:t>: </a:t>
            </a:r>
          </a:p>
          <a:p>
            <a:pPr marL="457200" lvl="1" indent="0">
              <a:buNone/>
            </a:pPr>
            <a:r>
              <a:rPr lang="fr-FR" dirty="0" smtClean="0"/>
              <a:t>  </a:t>
            </a:r>
            <a:r>
              <a:rPr lang="fr-FR" b="1" dirty="0" smtClean="0"/>
              <a:t>  13</a:t>
            </a:r>
            <a:r>
              <a:rPr lang="fr-FR" b="1" dirty="0"/>
              <a:t> 710 001 </a:t>
            </a:r>
            <a:r>
              <a:rPr lang="fr-FR" dirty="0" smtClean="0"/>
              <a:t>(2003-2014)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56140-B668-E842-AD95-242E9E6F94B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61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cueil_Classiques_2015-10-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56" y="0"/>
            <a:ext cx="9202956" cy="89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2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ccueil_coll_Classiques_2015-10-2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r="1470"/>
          <a:stretch/>
        </p:blipFill>
        <p:spPr>
          <a:xfrm>
            <a:off x="0" y="1"/>
            <a:ext cx="9151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5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257</Words>
  <Application>Microsoft Macintosh PowerPoint</Application>
  <PresentationFormat>Présentation à l'écran (4:3)</PresentationFormat>
  <Paragraphs>58</Paragraphs>
  <Slides>10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Les Classiques des sciences sociales  fêtent leur 6000e texte en ligne</vt:lpstr>
      <vt:lpstr>Présentation PowerPoint</vt:lpstr>
      <vt:lpstr>Les Classiques des sciences sociales : existence et statut</vt:lpstr>
      <vt:lpstr>Aujourd’hui, nous avons 8 collections</vt:lpstr>
      <vt:lpstr>Consultations</vt:lpstr>
      <vt:lpstr>Consultations</vt:lpstr>
      <vt:lpstr>Téléchargements</vt:lpstr>
      <vt:lpstr>Présentation PowerPoint</vt:lpstr>
      <vt:lpstr>Présentation PowerPoint</vt:lpstr>
      <vt:lpstr>Présentation PowerPoint</vt:lpstr>
    </vt:vector>
  </TitlesOfParts>
  <Company>Les Classiques des sciences sociales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Classiques des sciences sociales  fêtent leur 6000e texte en ligne</dc:title>
  <dc:creator>Émilie Tremblay</dc:creator>
  <cp:lastModifiedBy>Émilie Tremblay</cp:lastModifiedBy>
  <cp:revision>31</cp:revision>
  <dcterms:created xsi:type="dcterms:W3CDTF">2015-10-21T17:57:31Z</dcterms:created>
  <dcterms:modified xsi:type="dcterms:W3CDTF">2015-10-22T03:58:00Z</dcterms:modified>
</cp:coreProperties>
</file>